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3"/>
  </p:notesMasterIdLst>
  <p:handoutMasterIdLst>
    <p:handoutMasterId r:id="rId44"/>
  </p:handoutMasterIdLst>
  <p:sldIdLst>
    <p:sldId id="553" r:id="rId2"/>
    <p:sldId id="554" r:id="rId3"/>
    <p:sldId id="555" r:id="rId4"/>
    <p:sldId id="556" r:id="rId5"/>
    <p:sldId id="557" r:id="rId6"/>
    <p:sldId id="584" r:id="rId7"/>
    <p:sldId id="558" r:id="rId8"/>
    <p:sldId id="586" r:id="rId9"/>
    <p:sldId id="587" r:id="rId10"/>
    <p:sldId id="588" r:id="rId11"/>
    <p:sldId id="589" r:id="rId12"/>
    <p:sldId id="559" r:id="rId13"/>
    <p:sldId id="560" r:id="rId14"/>
    <p:sldId id="561" r:id="rId15"/>
    <p:sldId id="562" r:id="rId16"/>
    <p:sldId id="585" r:id="rId17"/>
    <p:sldId id="563" r:id="rId18"/>
    <p:sldId id="564" r:id="rId19"/>
    <p:sldId id="565" r:id="rId20"/>
    <p:sldId id="582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91" r:id="rId31"/>
    <p:sldId id="590" r:id="rId32"/>
    <p:sldId id="592" r:id="rId33"/>
    <p:sldId id="593" r:id="rId34"/>
    <p:sldId id="594" r:id="rId35"/>
    <p:sldId id="595" r:id="rId36"/>
    <p:sldId id="596" r:id="rId37"/>
    <p:sldId id="597" r:id="rId38"/>
    <p:sldId id="575" r:id="rId39"/>
    <p:sldId id="580" r:id="rId40"/>
    <p:sldId id="583" r:id="rId41"/>
    <p:sldId id="579" r:id="rId42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FA0"/>
    <a:srgbClr val="5D1296"/>
    <a:srgbClr val="891BDB"/>
    <a:srgbClr val="AE2C83"/>
    <a:srgbClr val="008000"/>
    <a:srgbClr val="FF00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76" d="100"/>
          <a:sy n="7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1E036-63BA-4514-9D69-E39F55E019D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85125-A31E-4165-AF22-8432AE9A5057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73100" y="1844677"/>
            <a:ext cx="7291388" cy="2214563"/>
          </a:xfrm>
        </p:spPr>
        <p:txBody>
          <a:bodyPr/>
          <a:lstStyle/>
          <a:p>
            <a:pPr algn="r" rtl="1" eaLnBrk="1" hangingPunct="1"/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نظام </a:t>
            </a:r>
            <a:r>
              <a:rPr lang="fa-IR" altLang="en-US" sz="5600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5600" dirty="0" smtClean="0">
              <a:solidFill>
                <a:schemeClr val="bg1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2" descr="ARM0001"/>
          <p:cNvPicPr>
            <a:picLocks noChangeAspect="1" noChangeArrowheads="1"/>
          </p:cNvPicPr>
          <p:nvPr/>
        </p:nvPicPr>
        <p:blipFill>
          <a:blip r:embed="rId3">
            <a:lum bright="3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142875"/>
            <a:ext cx="16240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3960440" cy="720080"/>
          </a:xfrm>
        </p:spPr>
        <p:txBody>
          <a:bodyPr/>
          <a:lstStyle/>
          <a:p>
            <a:r>
              <a:rPr lang="en-US" sz="3200" dirty="0" smtClean="0"/>
              <a:t>www.research.ac.ir</a:t>
            </a:r>
            <a:endParaRPr lang="en-US" sz="32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187625" y="4509120"/>
            <a:ext cx="7651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fa-IR" sz="2800" kern="0" dirty="0">
                <a:cs typeface="B Yekan" panose="00000400000000000000" pitchFamily="2" charset="-78"/>
              </a:rPr>
              <a:t>معاونت </a:t>
            </a:r>
            <a:r>
              <a:rPr lang="fa-IR" sz="2800" kern="0" dirty="0" smtClean="0">
                <a:cs typeface="B Yekan" panose="00000400000000000000" pitchFamily="2" charset="-78"/>
              </a:rPr>
              <a:t>تحقیقات </a:t>
            </a:r>
            <a:r>
              <a:rPr lang="fa-IR" sz="2800" kern="0" dirty="0">
                <a:cs typeface="B Yekan" panose="00000400000000000000" pitchFamily="2" charset="-78"/>
              </a:rPr>
              <a:t>و فنآوری</a:t>
            </a:r>
            <a:br>
              <a:rPr lang="fa-IR" sz="2800" kern="0" dirty="0">
                <a:cs typeface="B Yekan" panose="00000400000000000000" pitchFamily="2" charset="-78"/>
              </a:rPr>
            </a:br>
            <a:r>
              <a:rPr lang="fa-IR" sz="2800" kern="0" dirty="0">
                <a:cs typeface="B Yekan" panose="00000400000000000000" pitchFamily="2" charset="-78"/>
              </a:rPr>
              <a:t>مرکز توسعه و هماهنگی اطلاعات و انتشارات علمی</a:t>
            </a:r>
            <a:endParaRPr lang="en-US" sz="2800" kern="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2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17165"/>
            <a:ext cx="8964488" cy="4952195"/>
          </a:xfrm>
        </p:spPr>
      </p:pic>
    </p:spTree>
    <p:extLst>
      <p:ext uri="{BB962C8B-B14F-4D97-AF65-F5344CB8AC3E}">
        <p14:creationId xmlns:p14="http://schemas.microsoft.com/office/powerpoint/2010/main" val="764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" y="1784860"/>
            <a:ext cx="8948592" cy="5172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3162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" y="1844824"/>
            <a:ext cx="9036497" cy="4702302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16016" y="4623519"/>
            <a:ext cx="2087563" cy="19018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Left Arrow 1"/>
          <p:cNvSpPr/>
          <p:nvPr/>
        </p:nvSpPr>
        <p:spPr bwMode="auto">
          <a:xfrm>
            <a:off x="5148064" y="5247291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" y="1568836"/>
            <a:ext cx="8967189" cy="517253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نشريات (مجلات) </a:t>
            </a:r>
            <a:r>
              <a:rPr lang="fa-IR" altLang="en-US" sz="3200" b="1" smtClean="0">
                <a:cs typeface="Mitra" pitchFamily="2" charset="-78"/>
              </a:rPr>
              <a:t>علمی پژوهشی پزشکی کشور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163333" y="3547964"/>
            <a:ext cx="804808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1083" y="4700025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504" y="2611793"/>
            <a:ext cx="117832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5542284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5616" y="5122762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" y="1751034"/>
            <a:ext cx="8235745" cy="470230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7950" y="379761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نشريات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(مجلات) </a:t>
            </a:r>
            <a:r>
              <a:rPr lang="fa-IR" altLang="en-US" sz="3600" b="1" dirty="0" smtClean="0">
                <a:cs typeface="Mitra" pitchFamily="2" charset="-78"/>
              </a:rPr>
              <a:t>علمی پژوهشی پزشکی کشور</a:t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66507" y="5038228"/>
            <a:ext cx="1899228" cy="142875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eft Arrow 6"/>
          <p:cNvSpPr/>
          <p:nvPr/>
        </p:nvSpPr>
        <p:spPr bwMode="auto">
          <a:xfrm>
            <a:off x="3059832" y="6021288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5" y="1568836"/>
            <a:ext cx="8556689" cy="517253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54961" y="3344466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" y="1772816"/>
            <a:ext cx="8893484" cy="470230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92539" y="4005064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" y="1823042"/>
            <a:ext cx="8897689" cy="470230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72400" y="5144666"/>
            <a:ext cx="804808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" y="1890484"/>
            <a:ext cx="8889533" cy="4274820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53436" y="2165929"/>
            <a:ext cx="731644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3" y="1751034"/>
            <a:ext cx="8203392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42599"/>
            <a:ext cx="8229600" cy="1371600"/>
          </a:xfrm>
        </p:spPr>
        <p:txBody>
          <a:bodyPr/>
          <a:lstStyle/>
          <a:p>
            <a:pPr algn="ctr" rtl="1"/>
            <a:r>
              <a:rPr lang="fa-IR" altLang="en-US" b="1" dirty="0" smtClean="0">
                <a:cs typeface="Mitra" pitchFamily="2" charset="-78"/>
              </a:rPr>
              <a:t>اقلام</a:t>
            </a:r>
            <a:r>
              <a:rPr lang="en-US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cs typeface="Mitra" pitchFamily="2" charset="-78"/>
              </a:rPr>
              <a:t> و عناصر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اطلاعات پژوهشی علوم پزشکی</a:t>
            </a:r>
            <a:r>
              <a:rPr lang="fa-IR" altLang="en-US" b="1" dirty="0" smtClean="0">
                <a:cs typeface="Mitra" pitchFamily="2" charset="-78"/>
              </a:rPr>
              <a:t> و سلامت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57969" y="2227132"/>
            <a:ext cx="9022457" cy="417671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محققين</a:t>
            </a:r>
            <a:r>
              <a:rPr lang="fa-IR" altLang="en-US" dirty="0" smtClean="0">
                <a:cs typeface="B Mitra" pitchFamily="2" charset="-78"/>
              </a:rPr>
              <a:t> و </a:t>
            </a:r>
            <a:r>
              <a:rPr lang="fa-IR" altLang="en-US" dirty="0" err="1" smtClean="0">
                <a:cs typeface="B Mitra" pitchFamily="2" charset="-78"/>
              </a:rPr>
              <a:t>نويسندگان</a:t>
            </a:r>
            <a:r>
              <a:rPr lang="fa-IR" altLang="en-US" dirty="0" smtClean="0">
                <a:cs typeface="B Mitra" pitchFamily="2" charset="-78"/>
              </a:rPr>
              <a:t> (اعضای </a:t>
            </a:r>
            <a:r>
              <a:rPr lang="fa-IR" altLang="en-US" dirty="0" err="1" smtClean="0">
                <a:cs typeface="B Mitra" pitchFamily="2" charset="-78"/>
              </a:rPr>
              <a:t>هيات</a:t>
            </a:r>
            <a:r>
              <a:rPr lang="fa-IR" altLang="en-US" dirty="0" smtClean="0">
                <a:cs typeface="B Mitra" pitchFamily="2" charset="-78"/>
              </a:rPr>
              <a:t> علمی، </a:t>
            </a:r>
            <a:r>
              <a:rPr lang="fa-IR" altLang="en-US" dirty="0" err="1" smtClean="0">
                <a:cs typeface="B Mitra" pitchFamily="2" charset="-78"/>
              </a:rPr>
              <a:t>دانشجويان</a:t>
            </a:r>
            <a:r>
              <a:rPr lang="fa-IR" altLang="en-US" dirty="0">
                <a:cs typeface="B Mitra" pitchFamily="2" charset="-78"/>
              </a:rPr>
              <a:t> </a:t>
            </a:r>
            <a:r>
              <a:rPr lang="fa-IR" altLang="en-US" dirty="0" smtClean="0">
                <a:cs typeface="B Mitra" pitchFamily="2" charset="-78"/>
              </a:rPr>
              <a:t>و پژوهشگران)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طرح‌های</a:t>
            </a:r>
            <a:r>
              <a:rPr lang="fa-IR" altLang="en-US" dirty="0" smtClean="0">
                <a:cs typeface="B Mitra" pitchFamily="2" charset="-78"/>
              </a:rPr>
              <a:t> </a:t>
            </a:r>
            <a:r>
              <a:rPr lang="fa-IR" altLang="en-US" dirty="0" err="1" smtClean="0">
                <a:cs typeface="B Mitra" pitchFamily="2" charset="-78"/>
              </a:rPr>
              <a:t>تحقيقاتی</a:t>
            </a:r>
            <a:r>
              <a:rPr lang="fa-IR" altLang="en-US" dirty="0" smtClean="0">
                <a:cs typeface="B Mitra" pitchFamily="2" charset="-78"/>
              </a:rPr>
              <a:t> (</a:t>
            </a:r>
            <a:r>
              <a:rPr lang="fa-IR" altLang="en-US" dirty="0" err="1" smtClean="0">
                <a:cs typeface="B Mitra" pitchFamily="2" charset="-78"/>
              </a:rPr>
              <a:t>پروپوزال‌ها</a:t>
            </a:r>
            <a:r>
              <a:rPr lang="fa-IR" altLang="en-US" dirty="0" smtClean="0">
                <a:cs typeface="B Mitra" pitchFamily="2" charset="-78"/>
              </a:rPr>
              <a:t>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پايان‌نامه‌ها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مقالات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مجلات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کتاب‌ها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پروانه‌های</a:t>
            </a:r>
            <a:r>
              <a:rPr lang="fa-IR" altLang="en-US" dirty="0" smtClean="0">
                <a:cs typeface="B Mitra" pitchFamily="2" charset="-78"/>
              </a:rPr>
              <a:t> ثبت اختراعات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......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خدمت </a:t>
            </a:r>
            <a:r>
              <a:rPr lang="fa-IR" altLang="en-US" dirty="0" err="1" smtClean="0">
                <a:cs typeface="B Mitra" pitchFamily="2" charset="-78"/>
              </a:rPr>
              <a:t>نوين</a:t>
            </a:r>
            <a:r>
              <a:rPr lang="fa-IR" altLang="en-US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4004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673357"/>
            <a:ext cx="7806804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560" y="404813"/>
            <a:ext cx="7776864" cy="1151979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5196" y="3671836"/>
            <a:ext cx="3361890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5876319"/>
            <a:ext cx="2808312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39752" y="5652939"/>
            <a:ext cx="6051991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Dr. Kabiri\Downloads\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5" y="1916832"/>
            <a:ext cx="8623310" cy="45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8610" y="4582493"/>
            <a:ext cx="2087464" cy="15828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978067" y="5535323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پايان‌نامه‌های </a:t>
            </a:r>
            <a:r>
              <a:rPr lang="fa-IR" altLang="en-US" sz="3200" b="1" smtClean="0">
                <a:cs typeface="Mitra" pitchFamily="2" charset="-78"/>
              </a:rPr>
              <a:t>دانشگاه‌های علوم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thesis.research.ac.ir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1748513"/>
            <a:ext cx="6717082" cy="4702302"/>
          </a:xfrm>
        </p:spPr>
      </p:pic>
    </p:spTree>
    <p:extLst>
      <p:ext uri="{BB962C8B-B14F-4D97-AF65-F5344CB8AC3E}">
        <p14:creationId xmlns:p14="http://schemas.microsoft.com/office/powerpoint/2010/main" val="25284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1895050"/>
            <a:ext cx="8949804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62715" y="3823403"/>
            <a:ext cx="1889405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814092"/>
            <a:ext cx="2028763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7686" y="3814025"/>
            <a:ext cx="1425766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" y="1844824"/>
            <a:ext cx="8470108" cy="4680520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3041" y="5042405"/>
            <a:ext cx="2000235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682" y="5311628"/>
            <a:ext cx="2008845" cy="2084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91304" y="5539690"/>
            <a:ext cx="2008845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3606"/>
            <a:ext cx="7776864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34218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cs typeface="Mitra" pitchFamily="2" charset="-78"/>
              </a:rPr>
              <a:t>http://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2121110"/>
            <a:ext cx="341317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600" y="4326562"/>
            <a:ext cx="1552810" cy="426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2455" y="4321844"/>
            <a:ext cx="549695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5046" y="4321844"/>
            <a:ext cx="2049927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1581" y="4321844"/>
            <a:ext cx="1071201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63229" y="1700808"/>
            <a:ext cx="804806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28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" y="1576028"/>
            <a:ext cx="7646728" cy="5172532"/>
          </a:xfrm>
        </p:spPr>
      </p:pic>
      <p:sp>
        <p:nvSpPr>
          <p:cNvPr id="7" name="Rectangle 6"/>
          <p:cNvSpPr/>
          <p:nvPr/>
        </p:nvSpPr>
        <p:spPr bwMode="auto">
          <a:xfrm>
            <a:off x="2241966" y="2007080"/>
            <a:ext cx="4850314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" y="1638658"/>
            <a:ext cx="807813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کتابخانه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ملی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ديجيتال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علوم پزشکی </a:t>
            </a:r>
            <a:r>
              <a:rPr lang="fa-IR" altLang="en-US" sz="3600" b="1" dirty="0" smtClean="0">
                <a:cs typeface="Mitra" pitchFamily="2" charset="-78"/>
              </a:rPr>
              <a:t>کشور</a:t>
            </a:r>
            <a:r>
              <a:rPr lang="en-US" altLang="en-US" sz="3600" b="1" dirty="0" smtClean="0">
                <a:cs typeface="Mitra" pitchFamily="2" charset="-78"/>
              </a:rPr>
              <a:t>		</a:t>
            </a:r>
            <a:r>
              <a:rPr lang="fa-IR" altLang="en-US" sz="3600" b="1" dirty="0">
                <a:cs typeface="Mitra" pitchFamily="2" charset="-78"/>
              </a:rPr>
              <a:t/>
            </a:r>
            <a:br>
              <a:rPr lang="fa-IR" altLang="en-US" sz="3600" b="1" dirty="0">
                <a:cs typeface="Mitra" pitchFamily="2" charset="-78"/>
              </a:rPr>
            </a:br>
            <a:r>
              <a:rPr lang="fa-IR" altLang="en-US" sz="28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inlm.ir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بانک اطلاعات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مقالات علوم پزشکی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ايران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  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idml.research.ac.ir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5067" y="2007080"/>
            <a:ext cx="4262016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" y="1648305"/>
            <a:ext cx="7806804" cy="4702302"/>
          </a:xfrm>
        </p:spPr>
      </p:pic>
    </p:spTree>
    <p:extLst>
      <p:ext uri="{BB962C8B-B14F-4D97-AF65-F5344CB8AC3E}">
        <p14:creationId xmlns:p14="http://schemas.microsoft.com/office/powerpoint/2010/main" val="41274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" y="1823042"/>
            <a:ext cx="8563795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620"/>
            <a:ext cx="8229600" cy="851656"/>
          </a:xfrm>
        </p:spPr>
        <p:txBody>
          <a:bodyPr/>
          <a:lstStyle/>
          <a:p>
            <a:pPr algn="ctr" rtl="1"/>
            <a:r>
              <a:rPr lang="fa-IR" altLang="en-US" b="1" dirty="0">
                <a:cs typeface="B Mitra" panose="00000400000000000000" pitchFamily="2" charset="-78"/>
              </a:rPr>
              <a:t>نظام </a:t>
            </a:r>
            <a:r>
              <a:rPr lang="fa-IR" altLang="en-US" b="1" dirty="0" err="1">
                <a:cs typeface="B Mitra" panose="00000400000000000000" pitchFamily="2" charset="-78"/>
              </a:rPr>
              <a:t>نوين</a:t>
            </a:r>
            <a:r>
              <a:rPr lang="fa-IR" altLang="en-US" b="1" dirty="0">
                <a:cs typeface="B Mitra" panose="00000400000000000000" pitchFamily="2" charset="-78"/>
              </a:rPr>
              <a:t> اطلاعات پژوهش پزشکی </a:t>
            </a:r>
            <a:r>
              <a:rPr lang="fa-IR" altLang="en-US" b="1" dirty="0" err="1">
                <a:cs typeface="B Mitra" panose="00000400000000000000" pitchFamily="2" charset="-78"/>
              </a:rPr>
              <a:t>ايران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244"/>
            <a:ext cx="8229600" cy="49331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معاونت </a:t>
            </a:r>
            <a:r>
              <a:rPr lang="fa-IR" dirty="0" err="1" smtClean="0">
                <a:cs typeface="B Mitra" panose="00000400000000000000" pitchFamily="2" charset="-78"/>
              </a:rPr>
              <a:t>تحقيقات</a:t>
            </a:r>
            <a:r>
              <a:rPr lang="fa-IR" dirty="0" smtClean="0">
                <a:cs typeface="B Mitra" panose="00000400000000000000" pitchFamily="2" charset="-78"/>
              </a:rPr>
              <a:t> و فنآوری وزارت بهداشت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هدف </a:t>
            </a:r>
            <a:r>
              <a:rPr lang="fa-IR" dirty="0" err="1" smtClean="0">
                <a:cs typeface="B Mitra" panose="00000400000000000000" pitchFamily="2" charset="-78"/>
              </a:rPr>
              <a:t>تامين</a:t>
            </a:r>
            <a:r>
              <a:rPr lang="fa-IR" dirty="0" smtClean="0">
                <a:cs typeface="B Mitra" panose="00000400000000000000" pitchFamily="2" charset="-78"/>
              </a:rPr>
              <a:t> اهداف </a:t>
            </a:r>
            <a:r>
              <a:rPr lang="fa-IR" dirty="0" err="1" smtClean="0">
                <a:cs typeface="B Mitra" panose="00000400000000000000" pitchFamily="2" charset="-78"/>
              </a:rPr>
              <a:t>زير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fa-IR" dirty="0">
                <a:cs typeface="B Mitra" panose="00000400000000000000" pitchFamily="2" charset="-78"/>
              </a:rPr>
              <a:t>اقدام به طراحی و </a:t>
            </a:r>
            <a:r>
              <a:rPr lang="fa-IR" dirty="0" err="1">
                <a:cs typeface="B Mitra" panose="00000400000000000000" pitchFamily="2" charset="-78"/>
              </a:rPr>
              <a:t>پياده‌سازی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«نظام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نوين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اطلاعات پژوهش پزشکی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ايران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(نوپا)» </a:t>
            </a:r>
            <a:r>
              <a:rPr lang="fa-IR" dirty="0">
                <a:cs typeface="B Mitra" panose="00000400000000000000" pitchFamily="2" charset="-78"/>
              </a:rPr>
              <a:t>نموده </a:t>
            </a:r>
            <a:r>
              <a:rPr lang="fa-IR" dirty="0" smtClean="0">
                <a:cs typeface="B Mitra" panose="00000400000000000000" pitchFamily="2" charset="-78"/>
              </a:rPr>
              <a:t>است: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1-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بهره‌برداری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اثربخش</a:t>
            </a:r>
            <a:r>
              <a:rPr lang="fa-IR" sz="2800" dirty="0">
                <a:cs typeface="B Mitra" panose="00000400000000000000" pitchFamily="2" charset="-78"/>
              </a:rPr>
              <a:t>، مبتنی بر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اخلاق</a:t>
            </a:r>
            <a:r>
              <a:rPr lang="fa-IR" sz="2800" dirty="0">
                <a:cs typeface="B Mitra" panose="00000400000000000000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کارآمد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از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نظام سلامت </a:t>
            </a:r>
            <a:r>
              <a:rPr lang="fa-IR" sz="2800" dirty="0" smtClean="0">
                <a:cs typeface="B Mitra" panose="00000400000000000000" pitchFamily="2" charset="-78"/>
              </a:rPr>
              <a:t>کشور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2- توسعه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کمی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کيفی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نظام </a:t>
            </a:r>
            <a:r>
              <a:rPr lang="fa-IR" sz="2800" dirty="0" smtClean="0">
                <a:cs typeface="B Mitra" panose="00000400000000000000" pitchFamily="2" charset="-78"/>
              </a:rPr>
              <a:t>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3-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صرفه‌جويی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مديريت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هزينه‌ها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نظام 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4-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افزايش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مشاهده‌پذيری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دسترسی </a:t>
            </a:r>
            <a:r>
              <a:rPr lang="fa-IR" sz="2800" dirty="0">
                <a:cs typeface="B Mitra" panose="00000400000000000000" pitchFamily="2" charset="-78"/>
              </a:rPr>
              <a:t>پژوهشگران به منابع اطلاعاتی و </a:t>
            </a:r>
            <a:r>
              <a:rPr lang="fa-IR" sz="2800" dirty="0" err="1">
                <a:cs typeface="B Mitra" panose="00000400000000000000" pitchFamily="2" charset="-78"/>
              </a:rPr>
              <a:t>ننايج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</a:t>
            </a:r>
            <a:endParaRPr lang="fa-IR" sz="2800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5-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پايش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، رصد،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توزيع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ترويج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دانش </a:t>
            </a:r>
            <a:r>
              <a:rPr lang="fa-IR" sz="2800" dirty="0" err="1">
                <a:cs typeface="B Mitra" panose="00000400000000000000" pitchFamily="2" charset="-78"/>
              </a:rPr>
              <a:t>توليد</a:t>
            </a:r>
            <a:r>
              <a:rPr lang="fa-IR" sz="2800" dirty="0">
                <a:cs typeface="B Mitra" panose="00000400000000000000" pitchFamily="2" charset="-78"/>
              </a:rPr>
              <a:t> شده از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پزشکی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613657" cy="532859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4" y="1346261"/>
            <a:ext cx="8290392" cy="5539123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6" y="1676742"/>
            <a:ext cx="8907406" cy="4920609"/>
          </a:xfrm>
        </p:spPr>
      </p:pic>
    </p:spTree>
    <p:extLst>
      <p:ext uri="{BB962C8B-B14F-4D97-AF65-F5344CB8AC3E}">
        <p14:creationId xmlns:p14="http://schemas.microsoft.com/office/powerpoint/2010/main" val="26320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6" y="1568836"/>
            <a:ext cx="8781846" cy="5172532"/>
          </a:xfrm>
        </p:spPr>
      </p:pic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6" y="1568836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val="42327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6" y="1587927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val="3023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6" y="1568836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val="3023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6" y="1640844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val="3023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560" y="617755"/>
            <a:ext cx="853244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مشابهت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(Plagiarism Checker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Software)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ppc.research.ac.ir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6" y="2087514"/>
            <a:ext cx="6676148" cy="4274820"/>
          </a:xfrm>
        </p:spPr>
      </p:pic>
    </p:spTree>
    <p:extLst>
      <p:ext uri="{BB962C8B-B14F-4D97-AF65-F5344CB8AC3E}">
        <p14:creationId xmlns:p14="http://schemas.microsoft.com/office/powerpoint/2010/main" val="13407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  <a:solidFill>
            <a:srgbClr val="FFC000"/>
          </a:solidFill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altLang="en-US" b="1" dirty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b="1" dirty="0" err="1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b="1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0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65546"/>
            <a:ext cx="8229600" cy="1167310"/>
          </a:xfrm>
        </p:spPr>
        <p:txBody>
          <a:bodyPr/>
          <a:lstStyle/>
          <a:p>
            <a:pPr algn="ctr" rtl="1"/>
            <a:r>
              <a:rPr lang="fa-IR" altLang="en-US" b="1" dirty="0" err="1" smtClean="0">
                <a:cs typeface="Mitra" pitchFamily="2" charset="-78"/>
              </a:rPr>
              <a:t>سامانه‌های</a:t>
            </a:r>
            <a:r>
              <a:rPr lang="fa-IR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نظام</a:t>
            </a:r>
            <a:b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cs typeface="B Mitra" panose="00000400000000000000" pitchFamily="2" charset="-78"/>
              </a:rPr>
              <a:t>ظام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 err="1"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و</a:t>
            </a:r>
            <a:r>
              <a:rPr lang="fa-IR" altLang="en-US" b="1" dirty="0" err="1">
                <a:cs typeface="B Mitra" panose="00000400000000000000" pitchFamily="2" charset="-78"/>
              </a:rPr>
              <a:t>ين</a:t>
            </a:r>
            <a:r>
              <a:rPr lang="fa-IR" altLang="en-US" b="1" dirty="0">
                <a:cs typeface="B Mitra" panose="00000400000000000000" pitchFamily="2" charset="-78"/>
              </a:rPr>
              <a:t> اطلاعات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پ</a:t>
            </a:r>
            <a:r>
              <a:rPr lang="fa-IR" altLang="en-US" b="1" dirty="0">
                <a:cs typeface="B Mitra" panose="00000400000000000000" pitchFamily="2" charset="-78"/>
              </a:rPr>
              <a:t>ژوهش پزشکی 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ا</a:t>
            </a:r>
            <a:r>
              <a:rPr lang="fa-IR" altLang="en-US" b="1" dirty="0" err="1">
                <a:cs typeface="B Mitra" panose="00000400000000000000" pitchFamily="2" charset="-78"/>
              </a:rPr>
              <a:t>يران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(نوپا</a:t>
            </a:r>
            <a:r>
              <a:rPr lang="fa-IR" altLang="en-US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3573164"/>
            <a:ext cx="8229600" cy="288017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سامانه اطلاعات علمی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خدمت </a:t>
            </a:r>
            <a:r>
              <a:rPr lang="fa-IR" altLang="en-US" sz="4000" b="1" dirty="0" err="1" smtClean="0">
                <a:cs typeface="B Mitra" pitchFamily="2" charset="-78"/>
              </a:rPr>
              <a:t>نوين</a:t>
            </a:r>
            <a:r>
              <a:rPr lang="fa-IR" altLang="en-US" sz="4000" b="1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در 12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اُمين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دوازدهمين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) </a:t>
            </a:r>
            <a:r>
              <a:rPr lang="fa-IR" altLang="en-US" sz="4000" b="1" dirty="0" smtClean="0">
                <a:cs typeface="B Mitra" pitchFamily="2" charset="-78"/>
              </a:rPr>
              <a:t>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11211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3064" y="2933702"/>
            <a:ext cx="7348537" cy="1281113"/>
          </a:xfrm>
        </p:spPr>
        <p:txBody>
          <a:bodyPr/>
          <a:lstStyle/>
          <a:p>
            <a:pPr algn="r" eaLnBrk="1" hangingPunct="1"/>
            <a:r>
              <a:rPr lang="fa-IR" altLang="en-US" sz="5400" smtClean="0">
                <a:cs typeface="B Mitra" pitchFamily="2" charset="-78"/>
              </a:rPr>
              <a:t>بزنید ! </a:t>
            </a:r>
            <a:r>
              <a:rPr lang="en-US" altLang="en-US" sz="5400" smtClean="0">
                <a:cs typeface="B Mitra" pitchFamily="2" charset="-78"/>
              </a:rPr>
              <a:t> Email </a:t>
            </a:r>
            <a:r>
              <a:rPr lang="fa-IR" altLang="en-US" sz="5400" smtClean="0">
                <a:cs typeface="B Mitra" pitchFamily="2" charset="-78"/>
              </a:rPr>
              <a:t>اگر میل داشتید</a:t>
            </a:r>
            <a:endParaRPr lang="en-US" altLang="en-US" sz="5400" smtClean="0">
              <a:cs typeface="B Mitra" pitchFamily="2" charset="-7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844752"/>
            <a:ext cx="7991475" cy="1392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info@research.ac.ir</a:t>
            </a:r>
            <a:endParaRPr lang="fa-IR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research@behdasht.gov.ir</a:t>
            </a:r>
          </a:p>
        </p:txBody>
      </p:sp>
    </p:spTree>
    <p:extLst>
      <p:ext uri="{BB962C8B-B14F-4D97-AF65-F5344CB8AC3E}">
        <p14:creationId xmlns:p14="http://schemas.microsoft.com/office/powerpoint/2010/main" val="3909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20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sz="20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sz="20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" y="1640844"/>
            <a:ext cx="8313533" cy="5172532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 smtClean="0">
                <a:cs typeface="Mitra" pitchFamily="2" charset="-78"/>
              </a:rPr>
              <a:t>علوم پزشکی کشور </a:t>
            </a:r>
            <a:br>
              <a:rPr lang="fa-IR" altLang="en-US" sz="32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355887" y="4366745"/>
            <a:ext cx="1508832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45882" y="4354219"/>
            <a:ext cx="1368747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1943"/>
            <a:ext cx="9086934" cy="5172532"/>
          </a:xfrm>
        </p:spPr>
      </p:pic>
    </p:spTree>
    <p:extLst>
      <p:ext uri="{BB962C8B-B14F-4D97-AF65-F5344CB8AC3E}">
        <p14:creationId xmlns:p14="http://schemas.microsoft.com/office/powerpoint/2010/main" val="527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1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8" y="1640844"/>
            <a:ext cx="8525524" cy="5172532"/>
          </a:xfrm>
        </p:spPr>
      </p:pic>
    </p:spTree>
    <p:extLst>
      <p:ext uri="{BB962C8B-B14F-4D97-AF65-F5344CB8AC3E}">
        <p14:creationId xmlns:p14="http://schemas.microsoft.com/office/powerpoint/2010/main" val="1947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2372</TotalTime>
  <Words>500</Words>
  <Application>Microsoft Office PowerPoint</Application>
  <PresentationFormat>On-screen Show (4:3)</PresentationFormat>
  <Paragraphs>91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Pixel</vt:lpstr>
      <vt:lpstr>نظام نوين اطلاعات پژوهش پزشکی کشور (نوپا) </vt:lpstr>
      <vt:lpstr>اقلام  و عناصر اطلاعات پژوهشی علوم پزشکی و سلامت</vt:lpstr>
      <vt:lpstr>نظام نوين اطلاعات پژوهش پزشکی ايران</vt:lpstr>
      <vt:lpstr>سامانه‌های نظام نظام نوين اطلاعات پژوهش پزشکی ايران (نوپا)</vt:lpstr>
      <vt:lpstr>PowerPoint Presentation</vt:lpstr>
      <vt:lpstr>PowerPoint Presentation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نشريات (مجلات) علمی پژوهشی پزشکی کشور http://journals.research.ac.ir</vt:lpstr>
      <vt:lpstr>سامانه نشريات (مجلات) علمی پژوهشی پزشکی کشور http://journals.research.ac.ir</vt:lpstr>
      <vt:lpstr>سامانه معرفی مجلات نامعتبر و جعلی  http://blacklist.research.ac.ir</vt:lpstr>
      <vt:lpstr>سامانه معرفی مجلات نامعتبر و جعلی  http://blacklist.research.ac.ir</vt:lpstr>
      <vt:lpstr>سامانه مديريت انتشارات و کتب دانشگاه‌های پزشکی کشور http://books.research.ac.ir</vt:lpstr>
      <vt:lpstr>سامانه مديريت انتشارات و کتب دانشگاه‌های پزشکی کشور http://books.research.ac.ir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پايان‌نامه‌های دانشگاه‌های علوم پزشکی کشور http://thesis.research.ac.ir</vt:lpstr>
      <vt:lpstr>سامانه منبع ياب (Resource Finder)  http://rsf.research.ac.ir</vt:lpstr>
      <vt:lpstr>سامانه منبع ياب (Resource Finder) http://rsf.research.ac.ir</vt:lpstr>
      <vt:lpstr>سامانه منبع ياب (Resource Finder)   http://rsf.research.ac.ir</vt:lpstr>
      <vt:lpstr>سامانه منبع ياب (Resource Finder)   http://rsf.research.ac.ir</vt:lpstr>
      <vt:lpstr>کتابخانه ملی ديجيتال علوم پزشکی کشور    http://inlm.ir</vt:lpstr>
      <vt:lpstr>بانک اطلاعات مقالات علوم پزشکی ايران     http://idml.research.ac.ir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مشابهت ياب  (Plagiarism Checker Software) http://ppc.research.ac.ir</vt:lpstr>
      <vt:lpstr>PowerPoint Presentation</vt:lpstr>
      <vt:lpstr>PowerPoint Presentation</vt:lpstr>
      <vt:lpstr>بزنید !  Email اگر میل داشتید</vt:lpstr>
    </vt:vector>
  </TitlesOfParts>
  <Company>hoiufm9fy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Payam Kabiri</dc:creator>
  <cp:lastModifiedBy>Payam Kabiri</cp:lastModifiedBy>
  <cp:revision>425</cp:revision>
  <dcterms:created xsi:type="dcterms:W3CDTF">2006-04-22T19:18:51Z</dcterms:created>
  <dcterms:modified xsi:type="dcterms:W3CDTF">2018-10-07T12:44:07Z</dcterms:modified>
</cp:coreProperties>
</file>